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5" r:id="rId1"/>
  </p:sldMasterIdLst>
  <p:notesMasterIdLst>
    <p:notesMasterId r:id="rId13"/>
  </p:notesMasterIdLst>
  <p:handoutMasterIdLst>
    <p:handoutMasterId r:id="rId14"/>
  </p:handoutMasterIdLst>
  <p:sldIdLst>
    <p:sldId id="460" r:id="rId2"/>
    <p:sldId id="486" r:id="rId3"/>
    <p:sldId id="463" r:id="rId4"/>
    <p:sldId id="469" r:id="rId5"/>
    <p:sldId id="494" r:id="rId6"/>
    <p:sldId id="497" r:id="rId7"/>
    <p:sldId id="498" r:id="rId8"/>
    <p:sldId id="500" r:id="rId9"/>
    <p:sldId id="501" r:id="rId10"/>
    <p:sldId id="503" r:id="rId11"/>
    <p:sldId id="477" r:id="rId12"/>
  </p:sldIdLst>
  <p:sldSz cx="12192000" cy="6858000"/>
  <p:notesSz cx="9296400" cy="7010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  <a:srgbClr val="FF0000"/>
    <a:srgbClr val="F8D2D2"/>
    <a:srgbClr val="39BADE"/>
    <a:srgbClr val="6CCBE3"/>
    <a:srgbClr val="72377D"/>
    <a:srgbClr val="3AB7E1"/>
    <a:srgbClr val="5E0F68"/>
    <a:srgbClr val="551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9462" autoAdjust="0"/>
  </p:normalViewPr>
  <p:slideViewPr>
    <p:cSldViewPr snapToGrid="0">
      <p:cViewPr varScale="1">
        <p:scale>
          <a:sx n="102" d="100"/>
          <a:sy n="102" d="100"/>
        </p:scale>
        <p:origin x="90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8FAEA-C4D4-4142-A3AC-1CC77121770B}" type="datetimeFigureOut">
              <a:rPr lang="es-ES" smtClean="0"/>
              <a:pPr/>
              <a:t>25/10/2021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602DA-E8DF-452A-8108-A0A1DB74AB8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365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8C591E-2FB2-47F9-B642-A761CC399975}" type="datetimeFigureOut">
              <a:rPr lang="es-ES" smtClean="0"/>
              <a:pPr/>
              <a:t>25/10/2021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4D0B5B-9A05-4627-9ACA-4CCC7C5A823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06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B3FD5-050D-486A-A48E-C6396030C338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0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B3FD5-050D-486A-A48E-C6396030C338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08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B3FD5-050D-486A-A48E-C6396030C338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8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B3FD5-050D-486A-A48E-C6396030C338}" type="slidenum">
              <a:rPr lang="es-ES" smtClean="0">
                <a:solidFill>
                  <a:prstClr val="black"/>
                </a:solidFill>
              </a:rPr>
              <a:pPr/>
              <a:t>11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0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25/10/2021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3 Marcador de número de diapositiva"/>
          <p:cNvSpPr>
            <a:spLocks noGrp="1"/>
          </p:cNvSpPr>
          <p:nvPr userDrawn="1"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6" name="18 Conector recto"/>
          <p:cNvCxnSpPr/>
          <p:nvPr userDrawn="1"/>
        </p:nvCxnSpPr>
        <p:spPr>
          <a:xfrm>
            <a:off x="8004312" y="6534217"/>
            <a:ext cx="4187688" cy="4695"/>
          </a:xfrm>
          <a:prstGeom prst="line">
            <a:avLst/>
          </a:prstGeom>
          <a:ln w="28575">
            <a:solidFill>
              <a:srgbClr val="72377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966111" y="590550"/>
            <a:ext cx="11160000" cy="78957"/>
          </a:xfrm>
          <a:prstGeom prst="rect">
            <a:avLst/>
          </a:prstGeom>
          <a:solidFill>
            <a:srgbClr val="39BADE"/>
          </a:solidFill>
          <a:ln>
            <a:solidFill>
              <a:srgbClr val="6CCBE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s-E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ravers MT" pitchFamily="18" charset="0"/>
              </a:rPr>
              <a:t>                                                                                                                     </a:t>
            </a:r>
            <a:endParaRPr lang="en-US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" pitchFamily="34" charset="0"/>
            </a:endParaRP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6768548" y="6507713"/>
            <a:ext cx="458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 err="1" smtClean="0"/>
              <a:t>DrC</a:t>
            </a:r>
            <a:r>
              <a:rPr lang="es-ES" b="1" i="1" dirty="0" smtClean="0"/>
              <a:t> Beatriz </a:t>
            </a:r>
            <a:r>
              <a:rPr lang="es-ES" b="1" i="1" dirty="0" err="1" smtClean="0"/>
              <a:t>Basabe</a:t>
            </a:r>
            <a:r>
              <a:rPr lang="es-ES" b="1" i="1" dirty="0" smtClean="0"/>
              <a:t> Tuero</a:t>
            </a: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381994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08736-95B0-478F-A4D1-FF4DDA999DF6}" type="datetimeFigureOut">
              <a:rPr lang="es-ES"/>
              <a:pPr>
                <a:defRPr/>
              </a:pPr>
              <a:t>25/10/2021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864E-8145-4348-9E32-A5B0684379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2B12-FBB4-4F0D-B4C9-1148FC161983}" type="datetimeFigureOut">
              <a:rPr lang="es-ES" smtClean="0"/>
              <a:pPr/>
              <a:t>25/10/2021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9D95-93E3-4839-845B-3E0E13A5DCC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20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1C066-749B-4F45-AB5A-F8FBAB97415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25/10/2021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1316-5125-4DD1-B921-700A3C23F1F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6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2554" y="0"/>
            <a:ext cx="1208521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8401287" y="6357443"/>
            <a:ext cx="3705265" cy="415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30629" y="4393321"/>
            <a:ext cx="10771671" cy="2431435"/>
          </a:xfrm>
          <a:prstGeom prst="rect">
            <a:avLst/>
          </a:prstGeom>
          <a:noFill/>
        </p:spPr>
        <p:txBody>
          <a:bodyPr wrap="square" lIns="0" rtlCol="0" anchor="ctr" anchorCtr="1">
            <a:spAutoFit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Autores: Dra. Ana Marlene Jordán Quintans, Dra. Marta Cardona Gálvez, Lic Iván Hernández Garciarena, Lic. Yariela Sánchez Azaharez.</a:t>
            </a:r>
          </a:p>
          <a:p>
            <a:pPr algn="just"/>
            <a:endParaRPr lang="es-E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Temática</a:t>
            </a:r>
            <a:r>
              <a:rPr lang="es-ES" sz="2000" smtClean="0"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es-ES" sz="2000" smtClean="0">
                <a:latin typeface="Arial" panose="020B0604020202020204" pitchFamily="34" charset="0"/>
                <a:ea typeface="Times New Roman" panose="02020603050405020304" pitchFamily="18" charset="0"/>
              </a:rPr>
              <a:t>eguridad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Alimentaria e Higiene de los Alimentos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382554" y="-651152"/>
            <a:ext cx="10655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endParaRPr lang="es-ES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es-ES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s-E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Instituto </a:t>
            </a:r>
            <a:r>
              <a:rPr lang="es-E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Nacional de Higiene, Epidemiología y Microbiología</a:t>
            </a:r>
            <a:r>
              <a:rPr lang="es-E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Titulo:</a:t>
            </a:r>
            <a:r>
              <a:rPr kumimoji="0" lang="es-E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Propuesta de acciones para el perfeccionamiento de la</a:t>
            </a:r>
            <a:r>
              <a:rPr kumimoji="0" lang="es-E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manipulación de alimentos en el sector no estatal</a:t>
            </a: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3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976" y="111967"/>
            <a:ext cx="11269823" cy="5784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Objetivo 3. Establecer nuevos mecanismos de comunicación para el fortalecimiento de la manipulación de alimentos en el sector no estatal.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744825" y="765110"/>
            <a:ext cx="9433247" cy="358295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3.1 Establecimiento de grupo intersectorial (MINSAP, ICRT, MINCULT) que garantice nuevas oportunidades para el abordaje del tema en  diferentes medios de comunicación.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3.2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Creación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multimedia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y aplicaciones para la actualización en temas referentes a la higiene de los alimentos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3.3 Selección intencional de los especialistas que participarán en los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programas televisivos y 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radiales relacionados con temas de higiene de los alimentos en respuesta a la solicitud de la Unidad de Promoción de Salud y Prevención de Enfermedades.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3.4 Incremento del uso de diferentes tecnologías para la divulgación  de mensajes educativos sobre inocuidad y nutrición.</a:t>
            </a:r>
          </a:p>
        </p:txBody>
      </p:sp>
      <p:pic>
        <p:nvPicPr>
          <p:cNvPr id="8193" name="Picture 1" descr="D:\fotos\Melia Cohiba.Capacitacion.agosto\IMG_20170823_1334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75" y="990716"/>
            <a:ext cx="1508444" cy="1528549"/>
          </a:xfrm>
          <a:prstGeom prst="rect">
            <a:avLst/>
          </a:prstGeom>
          <a:noFill/>
        </p:spPr>
      </p:pic>
      <p:sp>
        <p:nvSpPr>
          <p:cNvPr id="3" name="CuadroTexto 2"/>
          <p:cNvSpPr txBox="1"/>
          <p:nvPr/>
        </p:nvSpPr>
        <p:spPr>
          <a:xfrm>
            <a:off x="83976" y="4348066"/>
            <a:ext cx="10941691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Objetivo 4. Definir las prioridades logísticas para que sean atendidas por los decisores.</a:t>
            </a:r>
            <a:b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s-ES" sz="2000" dirty="0"/>
          </a:p>
        </p:txBody>
      </p:sp>
      <p:sp>
        <p:nvSpPr>
          <p:cNvPr id="6" name="Proceso alternativo 5"/>
          <p:cNvSpPr/>
          <p:nvPr/>
        </p:nvSpPr>
        <p:spPr>
          <a:xfrm>
            <a:off x="1502229" y="5113174"/>
            <a:ext cx="9523438" cy="1744826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s-E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4.1 </a:t>
            </a: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Determinación de condiciones estructurales y sanitarias en los lugares donde se manipulan alimentos</a:t>
            </a:r>
            <a:r>
              <a:rPr lang="es-E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4.2 Establecimiento de obligatoriedad de equipos que garanticen la cadena de frio para los alimentos</a:t>
            </a:r>
            <a:r>
              <a:rPr lang="es-E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4.3 Creación de condiciones imprescindibles para la transportación de alimentos.</a:t>
            </a:r>
          </a:p>
        </p:txBody>
      </p:sp>
      <p:pic>
        <p:nvPicPr>
          <p:cNvPr id="9" name="Picture 2" descr="F:\Imagene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976" y="5238525"/>
            <a:ext cx="1334277" cy="1488845"/>
          </a:xfrm>
          <a:prstGeom prst="rect">
            <a:avLst/>
          </a:prstGeom>
          <a:noFill/>
        </p:spPr>
      </p:pic>
      <p:pic>
        <p:nvPicPr>
          <p:cNvPr id="10" name="Picture 7" descr="http://t2.gstatic.com/images?q=tbn:ANd9GcTT8BceaFkeBA9ujZNYUIC6E1gy6KQ-l12l9WCPzUcACVRj2av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75" y="2676647"/>
            <a:ext cx="1508444" cy="148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29553" y="217714"/>
            <a:ext cx="45005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Conclusiones 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 rot="10800000" flipV="1">
            <a:off x="679268" y="93347"/>
            <a:ext cx="1013491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endParaRPr lang="es-E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Instituto Nacional de Higiene, Epidemiología y Microbiología es el centro de referencia nacional para la seguridad alimentaria y nutricional, sin embargo persisten un grupo de limitaciones que influyen en la implementación de las normativas elaboradas para la formación y superación de los manipuladores de alimentos en el sector no estatal.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Las debilidades que predominaron en el análisis realizado, fueron las de organización, capacitación, comunicación y logística.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elaboró una propuesta de acciones encaminadas a mejorar la organización, capacitación, comunicación y logística de la actividad de manipulación de alimentos en el sector no estatal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http://t3.gstatic.com/images?q=tbn:ANd9GcToM8j3eyJN65ywL6FXiF-Is5gXR_P9-h9ETWZtxbrjVSAn5Vvo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1007534" y="476250"/>
            <a:ext cx="1488017" cy="1143000"/>
          </a:xfrm>
        </p:spPr>
      </p:pic>
      <p:pic>
        <p:nvPicPr>
          <p:cNvPr id="6147" name="Picture 6" descr="earth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20867" y="620713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5 Marcador de contenido"/>
          <p:cNvSpPr>
            <a:spLocks noGrp="1"/>
          </p:cNvSpPr>
          <p:nvPr>
            <p:ph idx="1"/>
          </p:nvPr>
        </p:nvSpPr>
        <p:spPr>
          <a:xfrm>
            <a:off x="208383" y="223935"/>
            <a:ext cx="11146971" cy="65597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s-ES" sz="2400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s-ES" sz="2400" dirty="0">
              <a:latin typeface="Arial Narrow" pitchFamily="34" charset="0"/>
            </a:endParaRPr>
          </a:p>
          <a:p>
            <a:pPr marL="0" indent="0" algn="just">
              <a:buNone/>
            </a:pPr>
            <a:endParaRPr lang="es-ES" sz="2400" dirty="0" smtClean="0">
              <a:latin typeface="Arial Narrow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Cada año enferman en el mundo unos 600 millones de personas –casi 1 de cada 10 habitantes– por ingerir alimentos contaminados y  420 000 mueren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1.5 billones de casos anuales de enfermedades diarreicas de origen alimentario en niños de hasta 5 años de edad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Alimentos infectados con bacterias, virus, parásitos o sustancias químicas nocivas causan más de 200 enfermedades, que van desde la diarrea hasta el cáncer</a:t>
            </a:r>
          </a:p>
          <a:p>
            <a:pPr marL="0" indent="0" algn="just"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Cuba:</a:t>
            </a:r>
          </a:p>
        </p:txBody>
      </p:sp>
      <p:pic>
        <p:nvPicPr>
          <p:cNvPr id="5" name="Picture 7" descr="C:\Users\secretaria\Desktop\et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38261" y="5497095"/>
            <a:ext cx="1699850" cy="67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98024" y="2964025"/>
            <a:ext cx="6858000" cy="929951"/>
          </a:xfrm>
          <a:prstGeom prst="rect">
            <a:avLst/>
          </a:prstGeom>
        </p:spPr>
      </p:pic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35429" y="4506686"/>
            <a:ext cx="2060122" cy="1212979"/>
            <a:chOff x="65" y="888"/>
            <a:chExt cx="1519" cy="891"/>
          </a:xfrm>
        </p:grpSpPr>
        <p:pic>
          <p:nvPicPr>
            <p:cNvPr id="8" name="Picture 6" descr="BANDERA EN MOVIMIENTO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0" y="888"/>
              <a:ext cx="49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7" descr="cuba con bandera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5" y="1200"/>
              <a:ext cx="1519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uadroTexto 1"/>
          <p:cNvSpPr txBox="1"/>
          <p:nvPr/>
        </p:nvSpPr>
        <p:spPr>
          <a:xfrm>
            <a:off x="2771192" y="4931433"/>
            <a:ext cx="6839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spcBef>
                <a:spcPct val="20000"/>
              </a:spcBef>
              <a:defRPr/>
            </a:pPr>
            <a:r>
              <a:rPr lang="es-ES_tradnl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800 000  consultas por diarreas con un costo de 1000 cup.</a:t>
            </a:r>
          </a:p>
          <a:p>
            <a:pPr lvl="0" eaLnBrk="0" hangingPunct="0">
              <a:spcBef>
                <a:spcPct val="20000"/>
              </a:spcBef>
              <a:defRPr/>
            </a:pPr>
            <a:r>
              <a:rPr lang="es-ES_tradnl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Dos tercios por alimentos contaminados</a:t>
            </a:r>
            <a:endParaRPr lang="es-E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261253" y="285661"/>
            <a:ext cx="104036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Objetivo General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Proponer acciones que contribuyan al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perfeccionamiento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la manipulación de alimentos que realizan los trabajadores del sector no estatal en el contexto cubano actual.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Objetivos Específicos</a:t>
            </a:r>
            <a:endParaRPr lang="es-ES" sz="2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Identificar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brechas que impiden el perfeccionamiento de la manipulación de alimentos en el sector no estatal en el contexto cubano actual.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Elaborar una propuesta de acciones que contribuyan al perfeccionamiento de la 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manipulación  de alimentos en el sector no estatal en Cuba.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echa doblada 2"/>
          <p:cNvSpPr/>
          <p:nvPr/>
        </p:nvSpPr>
        <p:spPr>
          <a:xfrm flipV="1">
            <a:off x="2730138" y="5590903"/>
            <a:ext cx="1680610" cy="10470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5 CuadroTexto"/>
          <p:cNvSpPr txBox="1"/>
          <p:nvPr/>
        </p:nvSpPr>
        <p:spPr>
          <a:xfrm>
            <a:off x="1214846" y="7135"/>
            <a:ext cx="6249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E7E6E6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Métodos y Técnicas</a:t>
            </a:r>
            <a:endParaRPr lang="es-ES" sz="1600" b="1" dirty="0">
              <a:solidFill>
                <a:srgbClr val="E7E6E6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reeform 3"/>
          <p:cNvSpPr>
            <a:spLocks noEditPoints="1"/>
          </p:cNvSpPr>
          <p:nvPr/>
        </p:nvSpPr>
        <p:spPr bwMode="gray">
          <a:xfrm rot="-1358056">
            <a:off x="1383125" y="1348342"/>
            <a:ext cx="8022187" cy="4513238"/>
          </a:xfrm>
          <a:custGeom>
            <a:avLst/>
            <a:gdLst>
              <a:gd name="T0" fmla="*/ 1692 w 4040"/>
              <a:gd name="T1" fmla="*/ 12 h 1888"/>
              <a:gd name="T2" fmla="*/ 1234 w 4040"/>
              <a:gd name="T3" fmla="*/ 74 h 1888"/>
              <a:gd name="T4" fmla="*/ 828 w 4040"/>
              <a:gd name="T5" fmla="*/ 182 h 1888"/>
              <a:gd name="T6" fmla="*/ 486 w 4040"/>
              <a:gd name="T7" fmla="*/ 330 h 1888"/>
              <a:gd name="T8" fmla="*/ 226 w 4040"/>
              <a:gd name="T9" fmla="*/ 510 h 1888"/>
              <a:gd name="T10" fmla="*/ 58 w 4040"/>
              <a:gd name="T11" fmla="*/ 718 h 1888"/>
              <a:gd name="T12" fmla="*/ 0 w 4040"/>
              <a:gd name="T13" fmla="*/ 944 h 1888"/>
              <a:gd name="T14" fmla="*/ 58 w 4040"/>
              <a:gd name="T15" fmla="*/ 1170 h 1888"/>
              <a:gd name="T16" fmla="*/ 226 w 4040"/>
              <a:gd name="T17" fmla="*/ 1378 h 1888"/>
              <a:gd name="T18" fmla="*/ 486 w 4040"/>
              <a:gd name="T19" fmla="*/ 1558 h 1888"/>
              <a:gd name="T20" fmla="*/ 828 w 4040"/>
              <a:gd name="T21" fmla="*/ 1706 h 1888"/>
              <a:gd name="T22" fmla="*/ 1234 w 4040"/>
              <a:gd name="T23" fmla="*/ 1814 h 1888"/>
              <a:gd name="T24" fmla="*/ 1692 w 4040"/>
              <a:gd name="T25" fmla="*/ 1876 h 1888"/>
              <a:gd name="T26" fmla="*/ 2186 w 4040"/>
              <a:gd name="T27" fmla="*/ 1884 h 1888"/>
              <a:gd name="T28" fmla="*/ 2658 w 4040"/>
              <a:gd name="T29" fmla="*/ 1840 h 1888"/>
              <a:gd name="T30" fmla="*/ 3084 w 4040"/>
              <a:gd name="T31" fmla="*/ 1746 h 1888"/>
              <a:gd name="T32" fmla="*/ 3448 w 4040"/>
              <a:gd name="T33" fmla="*/ 1612 h 1888"/>
              <a:gd name="T34" fmla="*/ 3738 w 4040"/>
              <a:gd name="T35" fmla="*/ 1442 h 1888"/>
              <a:gd name="T36" fmla="*/ 3938 w 4040"/>
              <a:gd name="T37" fmla="*/ 1242 h 1888"/>
              <a:gd name="T38" fmla="*/ 4034 w 4040"/>
              <a:gd name="T39" fmla="*/ 1022 h 1888"/>
              <a:gd name="T40" fmla="*/ 4014 w 4040"/>
              <a:gd name="T41" fmla="*/ 790 h 1888"/>
              <a:gd name="T42" fmla="*/ 3882 w 4040"/>
              <a:gd name="T43" fmla="*/ 576 h 1888"/>
              <a:gd name="T44" fmla="*/ 3650 w 4040"/>
              <a:gd name="T45" fmla="*/ 386 h 1888"/>
              <a:gd name="T46" fmla="*/ 3334 w 4040"/>
              <a:gd name="T47" fmla="*/ 228 h 1888"/>
              <a:gd name="T48" fmla="*/ 2948 w 4040"/>
              <a:gd name="T49" fmla="*/ 106 h 1888"/>
              <a:gd name="T50" fmla="*/ 2506 w 4040"/>
              <a:gd name="T51" fmla="*/ 28 h 1888"/>
              <a:gd name="T52" fmla="*/ 2020 w 4040"/>
              <a:gd name="T53" fmla="*/ 0 h 1888"/>
              <a:gd name="T54" fmla="*/ 1606 w 4040"/>
              <a:gd name="T55" fmla="*/ 1736 h 1888"/>
              <a:gd name="T56" fmla="*/ 1164 w 4040"/>
              <a:gd name="T57" fmla="*/ 1678 h 1888"/>
              <a:gd name="T58" fmla="*/ 776 w 4040"/>
              <a:gd name="T59" fmla="*/ 1576 h 1888"/>
              <a:gd name="T60" fmla="*/ 458 w 4040"/>
              <a:gd name="T61" fmla="*/ 1436 h 1888"/>
              <a:gd name="T62" fmla="*/ 224 w 4040"/>
              <a:gd name="T63" fmla="*/ 1266 h 1888"/>
              <a:gd name="T64" fmla="*/ 88 w 4040"/>
              <a:gd name="T65" fmla="*/ 1074 h 1888"/>
              <a:gd name="T66" fmla="*/ 68 w 4040"/>
              <a:gd name="T67" fmla="*/ 864 h 1888"/>
              <a:gd name="T68" fmla="*/ 166 w 4040"/>
              <a:gd name="T69" fmla="*/ 664 h 1888"/>
              <a:gd name="T70" fmla="*/ 370 w 4040"/>
              <a:gd name="T71" fmla="*/ 486 h 1888"/>
              <a:gd name="T72" fmla="*/ 662 w 4040"/>
              <a:gd name="T73" fmla="*/ 336 h 1888"/>
              <a:gd name="T74" fmla="*/ 1028 w 4040"/>
              <a:gd name="T75" fmla="*/ 222 h 1888"/>
              <a:gd name="T76" fmla="*/ 1454 w 4040"/>
              <a:gd name="T77" fmla="*/ 148 h 1888"/>
              <a:gd name="T78" fmla="*/ 1922 w 4040"/>
              <a:gd name="T79" fmla="*/ 120 h 1888"/>
              <a:gd name="T80" fmla="*/ 2392 w 4040"/>
              <a:gd name="T81" fmla="*/ 148 h 1888"/>
              <a:gd name="T82" fmla="*/ 2818 w 4040"/>
              <a:gd name="T83" fmla="*/ 222 h 1888"/>
              <a:gd name="T84" fmla="*/ 3184 w 4040"/>
              <a:gd name="T85" fmla="*/ 336 h 1888"/>
              <a:gd name="T86" fmla="*/ 3476 w 4040"/>
              <a:gd name="T87" fmla="*/ 486 h 1888"/>
              <a:gd name="T88" fmla="*/ 3680 w 4040"/>
              <a:gd name="T89" fmla="*/ 664 h 1888"/>
              <a:gd name="T90" fmla="*/ 3778 w 4040"/>
              <a:gd name="T91" fmla="*/ 864 h 1888"/>
              <a:gd name="T92" fmla="*/ 3758 w 4040"/>
              <a:gd name="T93" fmla="*/ 1074 h 1888"/>
              <a:gd name="T94" fmla="*/ 3622 w 4040"/>
              <a:gd name="T95" fmla="*/ 1266 h 1888"/>
              <a:gd name="T96" fmla="*/ 3388 w 4040"/>
              <a:gd name="T97" fmla="*/ 1436 h 1888"/>
              <a:gd name="T98" fmla="*/ 3070 w 4040"/>
              <a:gd name="T99" fmla="*/ 1576 h 1888"/>
              <a:gd name="T100" fmla="*/ 2682 w 4040"/>
              <a:gd name="T101" fmla="*/ 1678 h 1888"/>
              <a:gd name="T102" fmla="*/ 2240 w 4040"/>
              <a:gd name="T103" fmla="*/ 1736 h 1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rgbClr val="DDDDDD">
                  <a:gamma/>
                  <a:shade val="45490"/>
                  <a:invGamma/>
                </a:srgbClr>
              </a:gs>
              <a:gs pos="100000">
                <a:srgbClr val="DDDDD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7C16B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gray">
          <a:xfrm>
            <a:off x="3770208" y="2955894"/>
            <a:ext cx="3248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sz="2800" b="1" dirty="0" smtClean="0">
                <a:latin typeface="Verdana" pitchFamily="34" charset="0"/>
              </a:rPr>
              <a:t>Diagnóstico</a:t>
            </a:r>
            <a:endParaRPr lang="es-ES" sz="2800" b="1" dirty="0">
              <a:latin typeface="Verdana" pitchFamily="34" charset="0"/>
            </a:endParaRPr>
          </a:p>
        </p:txBody>
      </p:sp>
      <p:grpSp>
        <p:nvGrpSpPr>
          <p:cNvPr id="7" name="4 Grupo"/>
          <p:cNvGrpSpPr/>
          <p:nvPr/>
        </p:nvGrpSpPr>
        <p:grpSpPr>
          <a:xfrm>
            <a:off x="3931185" y="619349"/>
            <a:ext cx="4652376" cy="2067397"/>
            <a:chOff x="3781910" y="726883"/>
            <a:chExt cx="4678522" cy="2468913"/>
          </a:xfrm>
        </p:grpSpPr>
        <p:grpSp>
          <p:nvGrpSpPr>
            <p:cNvPr id="8" name="2 Grupo"/>
            <p:cNvGrpSpPr/>
            <p:nvPr/>
          </p:nvGrpSpPr>
          <p:grpSpPr>
            <a:xfrm>
              <a:off x="3781910" y="726883"/>
              <a:ext cx="4678522" cy="2468913"/>
              <a:chOff x="4530402" y="1814275"/>
              <a:chExt cx="4371156" cy="2057638"/>
            </a:xfrm>
          </p:grpSpPr>
          <p:sp>
            <p:nvSpPr>
              <p:cNvPr id="12" name="Oval 20"/>
              <p:cNvSpPr>
                <a:spLocks noChangeArrowheads="1"/>
              </p:cNvSpPr>
              <p:nvPr/>
            </p:nvSpPr>
            <p:spPr bwMode="gray">
              <a:xfrm>
                <a:off x="4530402" y="1814275"/>
                <a:ext cx="4371156" cy="2057638"/>
              </a:xfrm>
              <a:prstGeom prst="ellipse">
                <a:avLst/>
              </a:prstGeom>
              <a:gradFill flip="none" rotWithShape="1">
                <a:gsLst>
                  <a:gs pos="0">
                    <a:srgbClr val="C00000">
                      <a:tint val="66000"/>
                      <a:satMod val="160000"/>
                    </a:srgbClr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prstShdw prst="shdw12" dist="63500" dir="10800000">
                  <a:srgbClr val="46505E">
                    <a:alpha val="50000"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s-ES" dirty="0"/>
              </a:p>
            </p:txBody>
          </p:sp>
          <p:pic>
            <p:nvPicPr>
              <p:cNvPr id="14" name="Picture 35" descr="Picture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54700" y="1923257"/>
                <a:ext cx="1791791" cy="19486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Text Box 22"/>
            <p:cNvSpPr txBox="1">
              <a:spLocks noChangeArrowheads="1"/>
            </p:cNvSpPr>
            <p:nvPr/>
          </p:nvSpPr>
          <p:spPr bwMode="gray">
            <a:xfrm>
              <a:off x="5062327" y="1033159"/>
              <a:ext cx="2265484" cy="69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s-ES" sz="2800" b="1" u="sng" dirty="0" smtClean="0">
                  <a:solidFill>
                    <a:srgbClr val="000000"/>
                  </a:solidFill>
                  <a:latin typeface="Verdana" pitchFamily="34" charset="0"/>
                </a:rPr>
                <a:t>Teóricos</a:t>
              </a:r>
              <a:endParaRPr lang="es-ES" sz="2000" b="1" u="sng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1" name="Text Box 22"/>
            <p:cNvSpPr txBox="1">
              <a:spLocks noChangeArrowheads="1"/>
            </p:cNvSpPr>
            <p:nvPr/>
          </p:nvSpPr>
          <p:spPr bwMode="gray">
            <a:xfrm>
              <a:off x="4531483" y="1859989"/>
              <a:ext cx="3682166" cy="861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s-ES" b="1" dirty="0" smtClean="0">
                  <a:solidFill>
                    <a:srgbClr val="000000"/>
                  </a:solidFill>
                  <a:latin typeface="Verdana" pitchFamily="34" charset="0"/>
                </a:rPr>
                <a:t>Análisis-Síntesis</a:t>
              </a:r>
            </a:p>
            <a:p>
              <a:pPr algn="just"/>
              <a:r>
                <a:rPr lang="es-ES" b="1" dirty="0" smtClean="0">
                  <a:solidFill>
                    <a:srgbClr val="000000"/>
                  </a:solidFill>
                  <a:latin typeface="Verdana" pitchFamily="34" charset="0"/>
                </a:rPr>
                <a:t>Revisión documental</a:t>
              </a:r>
              <a:endParaRPr lang="es-ES" b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grpSp>
        <p:nvGrpSpPr>
          <p:cNvPr id="21" name="5 Grupo"/>
          <p:cNvGrpSpPr/>
          <p:nvPr/>
        </p:nvGrpSpPr>
        <p:grpSpPr>
          <a:xfrm>
            <a:off x="956361" y="3502506"/>
            <a:ext cx="5677707" cy="3703025"/>
            <a:chOff x="99222" y="3835520"/>
            <a:chExt cx="3358446" cy="3690054"/>
          </a:xfrm>
        </p:grpSpPr>
        <p:sp>
          <p:nvSpPr>
            <p:cNvPr id="22" name="Oval 16"/>
            <p:cNvSpPr>
              <a:spLocks noChangeArrowheads="1"/>
            </p:cNvSpPr>
            <p:nvPr/>
          </p:nvSpPr>
          <p:spPr bwMode="gray">
            <a:xfrm>
              <a:off x="99222" y="3835520"/>
              <a:ext cx="3358446" cy="2196907"/>
            </a:xfrm>
            <a:prstGeom prst="ellipse">
              <a:avLst/>
            </a:prstGeom>
            <a:gradFill rotWithShape="1">
              <a:gsLst>
                <a:gs pos="0">
                  <a:srgbClr val="0099CC">
                    <a:gamma/>
                    <a:tint val="3137"/>
                    <a:invGamma/>
                  </a:srgbClr>
                </a:gs>
                <a:gs pos="100000">
                  <a:srgbClr val="0099C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12700" dir="10800000">
                <a:srgbClr val="46505E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s-ES" dirty="0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gray">
            <a:xfrm>
              <a:off x="1063791" y="3896870"/>
              <a:ext cx="2171057" cy="4269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s-ES" sz="2800" b="1" u="sng" dirty="0" smtClean="0">
                  <a:solidFill>
                    <a:srgbClr val="000000"/>
                  </a:solidFill>
                  <a:latin typeface="Verdana" pitchFamily="34" charset="0"/>
                </a:rPr>
                <a:t>Técnicas</a:t>
              </a:r>
              <a:endParaRPr lang="es-ES" sz="2000" b="1" u="sng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gray">
            <a:xfrm>
              <a:off x="762094" y="4366579"/>
              <a:ext cx="2472753" cy="3158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Tormenta de ideas </a:t>
              </a: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Diagrama de Pareto</a:t>
              </a: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Diagrama Causa-Efecto, </a:t>
              </a:r>
              <a:r>
                <a:rPr lang="es-ES" sz="2000" b="1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Ishikawa</a:t>
              </a:r>
              <a:endParaRPr lang="es-E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Matriz DAFO </a:t>
              </a: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endParaRPr lang="es-ES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/>
              <a:r>
                <a:rPr lang="es-ES" sz="2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endParaRPr lang="es-E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4434979" y="5707135"/>
            <a:ext cx="3319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  Excel</a:t>
            </a:r>
          </a:p>
          <a:p>
            <a:r>
              <a:rPr lang="es-ES" sz="2000" b="1" dirty="0" smtClean="0"/>
              <a:t>  </a:t>
            </a:r>
            <a:r>
              <a:rPr lang="es-ES" sz="2000" b="1" dirty="0" err="1" smtClean="0"/>
              <a:t>Minitab</a:t>
            </a:r>
            <a:r>
              <a:rPr lang="es-ES" sz="2000" b="1" dirty="0" smtClean="0"/>
              <a:t> v.17</a:t>
            </a:r>
          </a:p>
          <a:p>
            <a:r>
              <a:rPr lang="es-ES" sz="2000" b="1" dirty="0" smtClean="0"/>
              <a:t>  Sistema automatizado DAFO</a:t>
            </a:r>
          </a:p>
          <a:p>
            <a:endParaRPr lang="es-ES" sz="2000" dirty="0"/>
          </a:p>
        </p:txBody>
      </p:sp>
      <p:sp>
        <p:nvSpPr>
          <p:cNvPr id="25" name="Abrir llave 24"/>
          <p:cNvSpPr/>
          <p:nvPr/>
        </p:nvSpPr>
        <p:spPr>
          <a:xfrm>
            <a:off x="4434980" y="5843098"/>
            <a:ext cx="346026" cy="1014902"/>
          </a:xfrm>
          <a:prstGeom prst="leftBrace">
            <a:avLst>
              <a:gd name="adj1" fmla="val 65228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Elipse"/>
          <p:cNvSpPr/>
          <p:nvPr/>
        </p:nvSpPr>
        <p:spPr>
          <a:xfrm>
            <a:off x="6634066" y="2684658"/>
            <a:ext cx="4327558" cy="174365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Empíricos</a:t>
            </a:r>
          </a:p>
          <a:p>
            <a:pPr algn="ctr"/>
            <a:endParaRPr lang="es-ES" sz="2800" b="1" u="sng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ES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Cuestionario</a:t>
            </a:r>
          </a:p>
          <a:p>
            <a:pPr algn="ctr"/>
            <a:endParaRPr lang="en-US" b="1" u="sng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1" name="Picture 1" descr="F:\Imagenes\grupo-3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4247" y="4657408"/>
            <a:ext cx="1951037" cy="1749425"/>
          </a:xfrm>
          <a:prstGeom prst="rect">
            <a:avLst/>
          </a:prstGeom>
          <a:noFill/>
        </p:spPr>
      </p:pic>
      <p:pic>
        <p:nvPicPr>
          <p:cNvPr id="27" name="Imagen 26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9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/>
          <p:nvPr/>
        </p:nvCxnSpPr>
        <p:spPr>
          <a:xfrm flipV="1">
            <a:off x="1243350" y="3599541"/>
            <a:ext cx="8157068" cy="124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rot="5400000" flipH="1" flipV="1">
            <a:off x="2041241" y="3995212"/>
            <a:ext cx="1910928" cy="12230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rot="5400000" flipH="1" flipV="1">
            <a:off x="6313715" y="4165601"/>
            <a:ext cx="1843316" cy="8853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27" idx="2"/>
          </p:cNvCxnSpPr>
          <p:nvPr/>
        </p:nvCxnSpPr>
        <p:spPr>
          <a:xfrm>
            <a:off x="7112804" y="1328370"/>
            <a:ext cx="936833" cy="231344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rot="16200000" flipH="1">
            <a:off x="2278747" y="2075544"/>
            <a:ext cx="2031997" cy="9869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5791200" y="1001486"/>
            <a:ext cx="2528711" cy="4597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/>
          <p:cNvSpPr txBox="1"/>
          <p:nvPr/>
        </p:nvSpPr>
        <p:spPr>
          <a:xfrm rot="10800000" flipV="1">
            <a:off x="6039555" y="1033062"/>
            <a:ext cx="2146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Organización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779911" y="5544457"/>
            <a:ext cx="2223911" cy="6386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Logística</a:t>
            </a:r>
            <a:endParaRPr lang="es-E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375176" y="5515429"/>
            <a:ext cx="2350157" cy="624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Comunicación</a:t>
            </a:r>
            <a:endParaRPr lang="es-E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 rot="10800000" flipV="1">
            <a:off x="1018900" y="1558837"/>
            <a:ext cx="1685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Insuficientes oportunidades de capacitación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721601" y="4281714"/>
            <a:ext cx="3628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Falta de equipos de refrigeración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7489370" y="4746171"/>
            <a:ext cx="298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Inadecuadas condiciones para la transportación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 rot="10800000" flipH="1" flipV="1">
            <a:off x="4920343" y="3548744"/>
            <a:ext cx="2177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smtClean="0">
                <a:latin typeface="Arial" pitchFamily="34" charset="0"/>
                <a:cs typeface="Arial" pitchFamily="34" charset="0"/>
              </a:rPr>
              <a:t>Deficientes condiciones estructurales y sanitarias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 rot="10800000" flipV="1">
            <a:off x="7816981" y="1459206"/>
            <a:ext cx="3222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Insuficiente actualización  de normas técnicas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CuadroTexto 49"/>
          <p:cNvSpPr txBox="1"/>
          <p:nvPr/>
        </p:nvSpPr>
        <p:spPr>
          <a:xfrm rot="10800000" flipV="1">
            <a:off x="5063318" y="1527851"/>
            <a:ext cx="24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Demora en la implementación de la Política de Inocuidad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 rot="10800000" flipV="1">
            <a:off x="3294739" y="4739461"/>
            <a:ext cx="29968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Escasos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mensajes educativos para soportes electrónicos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CuadroTexto 51"/>
          <p:cNvSpPr txBox="1"/>
          <p:nvPr/>
        </p:nvSpPr>
        <p:spPr>
          <a:xfrm rot="10800000" flipH="1" flipV="1">
            <a:off x="1016000" y="2513622"/>
            <a:ext cx="2471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Poco dominio del contenido de folletos e instructivos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CuadroTexto 52"/>
          <p:cNvSpPr txBox="1"/>
          <p:nvPr/>
        </p:nvSpPr>
        <p:spPr>
          <a:xfrm rot="10800000" flipV="1">
            <a:off x="1018902" y="3800322"/>
            <a:ext cx="21814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Insuficiente abordaje del tema por los medios de comunicación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 rot="10800000" flipV="1">
            <a:off x="3389084" y="1587126"/>
            <a:ext cx="1770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Escasa </a:t>
            </a:r>
          </a:p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preparación para</a:t>
            </a:r>
          </a:p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 el uso de las tecnologías  informáticas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Triángulo rectángulo"/>
          <p:cNvSpPr/>
          <p:nvPr/>
        </p:nvSpPr>
        <p:spPr>
          <a:xfrm rot="13571541">
            <a:off x="-428737" y="2841953"/>
            <a:ext cx="1541480" cy="1471365"/>
          </a:xfrm>
          <a:prstGeom prst="rt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Pentágono"/>
          <p:cNvSpPr/>
          <p:nvPr/>
        </p:nvSpPr>
        <p:spPr>
          <a:xfrm>
            <a:off x="9376221" y="1889761"/>
            <a:ext cx="2448082" cy="226605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Inadecuada manipulación de los alimentos en el sector no estatal</a:t>
            </a:r>
            <a:endParaRPr lang="es-E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741714" y="174171"/>
            <a:ext cx="718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Diagrama Causa-Efecto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48 Conector recto de flecha"/>
          <p:cNvCxnSpPr/>
          <p:nvPr/>
        </p:nvCxnSpPr>
        <p:spPr>
          <a:xfrm flipV="1">
            <a:off x="2508069" y="1943599"/>
            <a:ext cx="418011" cy="15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flipV="1">
            <a:off x="2860766" y="2773680"/>
            <a:ext cx="528319" cy="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 rot="10800000">
            <a:off x="3093050" y="2192298"/>
            <a:ext cx="407796" cy="2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6975566" y="2024743"/>
            <a:ext cx="3788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>
            <a:off x="7463245" y="3029131"/>
            <a:ext cx="3338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7409545" y="1688093"/>
            <a:ext cx="549931" cy="201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 rot="10800000" flipV="1">
            <a:off x="2808516" y="4976949"/>
            <a:ext cx="60089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7082971" y="3991429"/>
            <a:ext cx="3773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>
            <a:stCxn id="38" idx="1"/>
          </p:cNvCxnSpPr>
          <p:nvPr/>
        </p:nvCxnSpPr>
        <p:spPr>
          <a:xfrm rot="10800000">
            <a:off x="7315199" y="4426859"/>
            <a:ext cx="406402" cy="24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 rot="10800000">
            <a:off x="7106195" y="4911635"/>
            <a:ext cx="444139" cy="13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3056709" y="4036423"/>
            <a:ext cx="35269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1446114" y="1074057"/>
            <a:ext cx="2327600" cy="4417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Capacitación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094514" y="2756263"/>
            <a:ext cx="2312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Insuficiente distribución de folletos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43 Conector recto de flecha"/>
          <p:cNvCxnSpPr/>
          <p:nvPr/>
        </p:nvCxnSpPr>
        <p:spPr>
          <a:xfrm rot="10800000">
            <a:off x="7601803" y="2674961"/>
            <a:ext cx="36849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7959476" y="2172098"/>
            <a:ext cx="13779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Incorrecto otorgamiento de licencias sanitarias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45 Conector recto de flecha"/>
          <p:cNvCxnSpPr>
            <a:endCxn id="53" idx="1"/>
          </p:cNvCxnSpPr>
          <p:nvPr/>
        </p:nvCxnSpPr>
        <p:spPr>
          <a:xfrm rot="10800000" flipV="1">
            <a:off x="3200400" y="4336869"/>
            <a:ext cx="613957" cy="2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3762103" y="3709852"/>
            <a:ext cx="1802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Carencia de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multimedias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y  aplicaciones 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Imagen 42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42085" y="3008086"/>
            <a:ext cx="6858000" cy="8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56756" y="1286784"/>
            <a:ext cx="5674877" cy="54449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6755" y="979009"/>
            <a:ext cx="5538651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endParaRPr lang="es-E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Fortalezas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27025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Existencia de una estructura metodológica para la atención a la actividad desde el nivel central hasta el nivel municipal.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27025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Existencia de herramienta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metodológica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para la capacitación de los manipuladores por cuenta propia. 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327025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Presencia de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expertos en Higiene de los alimentos.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27025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Investigaciones realizadas en el campo de la Inocuidad de los alimentos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27025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Existencia  del marco jurídico para la actividad.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27025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Existencia del  Diplomado de Higiene de los Alimentos.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0933" y="342656"/>
            <a:ext cx="370985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FUERZAS INTERNAS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980922" y="1082352"/>
            <a:ext cx="5100111" cy="543041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 rot="10800000" flipV="1">
            <a:off x="6251509" y="1235064"/>
            <a:ext cx="4506686" cy="4985980"/>
          </a:xfrm>
          <a:prstGeom prst="rect">
            <a:avLst/>
          </a:prstGeom>
          <a:ln>
            <a:solidFill>
              <a:srgbClr val="FFFF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Debilidades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Insuficientes acciones de  control por las autoridades sanitarias.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Desconocimiento de elementos básicos de la manipulación</a:t>
            </a:r>
            <a:r>
              <a:rPr kumimoji="0" 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alimentos y sobre inocuidad</a:t>
            </a:r>
            <a:r>
              <a:rPr kumimoji="0" 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los alimentos por trabajadores del sector no estatal vinculados con la actividad.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Insuficientes acciones de comunicación sobre normativas para la manipulación de los alimentos.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Falta de respaldo logístico para el desarrollo adecuado de la  manipulación de los alimentos por el sector no estatal. 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75630" y="2941631"/>
            <a:ext cx="6858000" cy="974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47257" y="300446"/>
            <a:ext cx="6217920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FUERZAS EXTERNAS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70589" y="1240970"/>
            <a:ext cx="5646886" cy="545841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6152597" y="1240970"/>
            <a:ext cx="5064663" cy="545840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503852" y="1504301"/>
            <a:ext cx="4954555" cy="5066768"/>
          </a:xfrm>
          <a:prstGeom prst="rect">
            <a:avLst/>
          </a:prstGeom>
          <a:ln>
            <a:solidFill>
              <a:srgbClr val="FFFF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Oportunidades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Voluntad política del Estado para garantizar los procesos de control a la manipulación de alimentos desde la responsabilidad intersectorial.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Accesibilidad de la población a los medios de comunicación, incluidas las TICs para temas relacionados con el manejo de los alimentos.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Existencia de los Lineamientos de la Política Económica y Social que promueven la protección de la salud de la población.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Reconocimiento en el modelo económico cubano actual del trabajo no estatal.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 rot="10800000" flipV="1">
            <a:off x="6484775" y="1504301"/>
            <a:ext cx="4497361" cy="3170099"/>
          </a:xfrm>
          <a:prstGeom prst="rect">
            <a:avLst/>
          </a:prstGeom>
          <a:ln>
            <a:solidFill>
              <a:srgbClr val="FFFFFF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Amenazas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b="1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 bloqueo económico que impide la adquisición de la logística necesaria para la óptima  manipulación de los alimentos.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Insuficiente cultura de la población sobre la higiene de los alimentos. </a:t>
            </a:r>
            <a:endParaRPr kumimoji="0" lang="es-ES_trad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75630" y="2941631"/>
            <a:ext cx="6858000" cy="974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7909" y="483326"/>
            <a:ext cx="10125891" cy="84908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3100" dirty="0" smtClean="0">
                <a:latin typeface="Arial" pitchFamily="34" charset="0"/>
                <a:cs typeface="Arial" pitchFamily="34" charset="0"/>
              </a:rPr>
              <a:t>Propuesta de acciones dirigidas al perfeccionamiento de la manipulación de alimentos en el sector no estatal en Cuba  </a:t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endParaRPr lang="es-E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841863" y="2455817"/>
            <a:ext cx="7680960" cy="574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Áreas Clave</a:t>
            </a:r>
            <a:endParaRPr lang="es-ES" sz="24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rot="5400000">
            <a:off x="1410790" y="3056708"/>
            <a:ext cx="613954" cy="561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3383280" y="3657600"/>
            <a:ext cx="1254035" cy="26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18" idx="0"/>
          </p:cNvCxnSpPr>
          <p:nvPr/>
        </p:nvCxnSpPr>
        <p:spPr>
          <a:xfrm rot="16200000" flipH="1">
            <a:off x="6844938" y="3540035"/>
            <a:ext cx="1084214" cy="39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9274629" y="3043646"/>
            <a:ext cx="901337" cy="875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Elipse"/>
          <p:cNvSpPr/>
          <p:nvPr/>
        </p:nvSpPr>
        <p:spPr>
          <a:xfrm>
            <a:off x="261256" y="3696789"/>
            <a:ext cx="2481944" cy="90133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Organización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2651760" y="4297679"/>
            <a:ext cx="2547257" cy="1018903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Capacitación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6074229" y="4101737"/>
            <a:ext cx="2664822" cy="11625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Comunicación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8970449" y="3918857"/>
            <a:ext cx="2095657" cy="114953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Logística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298" y="75566"/>
            <a:ext cx="10923969" cy="8985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000" dirty="0" smtClean="0">
                <a:latin typeface="Arial" pitchFamily="34" charset="0"/>
                <a:cs typeface="Arial" pitchFamily="34" charset="0"/>
              </a:rPr>
              <a:t>Objetivo 1. Perfeccionar la organización de los procesos relacionados con la manipulación de alimentos en el sector no estatal.</a:t>
            </a:r>
            <a:br>
              <a:rPr lang="es-ES" sz="2000" dirty="0" smtClean="0">
                <a:latin typeface="Arial" pitchFamily="34" charset="0"/>
                <a:cs typeface="Arial" pitchFamily="34" charset="0"/>
              </a:rPr>
            </a:b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426727" y="1254035"/>
            <a:ext cx="9602057" cy="229159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1.1 Actualización de las normas cubanas de la actividad en correspondencia con el contexto cubano actual. </a:t>
            </a:r>
          </a:p>
          <a:p>
            <a:pPr marL="0" lvl="1"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1.2 Impresión de folletos dirigidos a los manipuladores de alimentos del  sector no estatal.</a:t>
            </a:r>
          </a:p>
          <a:p>
            <a:pPr marL="0" lvl="1"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1.4 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Elaboración de una normativa para el control del otorgamiento de la licencia sanitaria a los manipuladores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alimentos no estatales. 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E:\LIBROS 2013\a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905" y="2412576"/>
            <a:ext cx="1482632" cy="117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" name="Picture 1" descr="F:\Imagenes\untitl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84" y="1019530"/>
            <a:ext cx="1413743" cy="1273644"/>
          </a:xfrm>
          <a:prstGeom prst="rect">
            <a:avLst/>
          </a:prstGeom>
          <a:noFill/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602CFAA-E2FB-4CB7-A35D-9C62FB3C2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56036" y="2922037"/>
            <a:ext cx="6858000" cy="1013928"/>
          </a:xfrm>
          <a:prstGeom prst="rect">
            <a:avLst/>
          </a:prstGeom>
        </p:spPr>
      </p:pic>
      <p:sp>
        <p:nvSpPr>
          <p:cNvPr id="5" name="Proceso alternativo 4"/>
          <p:cNvSpPr/>
          <p:nvPr/>
        </p:nvSpPr>
        <p:spPr>
          <a:xfrm>
            <a:off x="1559532" y="4767942"/>
            <a:ext cx="9469251" cy="1996752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es-E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2.1 </a:t>
            </a: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Ejecución de cursos de referencia nacional </a:t>
            </a:r>
            <a:r>
              <a:rPr lang="es-E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dirigido a </a:t>
            </a:r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facilitadores provinciales. </a:t>
            </a:r>
          </a:p>
          <a:p>
            <a:pPr lvl="0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2.2 Confección de trípticos o sueltos para la orientación básica de los procesos de manipulación de alimentos</a:t>
            </a:r>
            <a:r>
              <a:rPr lang="es-ES" dirty="0">
                <a:solidFill>
                  <a:prstClr val="black"/>
                </a:solidFill>
              </a:rPr>
              <a:t>.</a:t>
            </a:r>
            <a:endParaRPr lang="es-E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2.3  Elaboración de una guía metodológica para el proceso de capacitación del personal de salud que fiscaliza la actividad de control de los alimentos. </a:t>
            </a:r>
          </a:p>
          <a:p>
            <a:pPr lvl="0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21299" y="3825551"/>
            <a:ext cx="1082351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E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Objetivo 2. Establecer mecanismos para la capacitación sistemática de los manipuladores de alimentos del sector no estatal y los inspectores del sector salud.</a:t>
            </a:r>
          </a:p>
        </p:txBody>
      </p:sp>
      <p:pic>
        <p:nvPicPr>
          <p:cNvPr id="14" name="Picture 13" descr="Seminario Sucursal Granm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5" y="5337110"/>
            <a:ext cx="1398950" cy="1287624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11731</TotalTime>
  <Words>1060</Words>
  <Application>Microsoft Office PowerPoint</Application>
  <PresentationFormat>Panorámica</PresentationFormat>
  <Paragraphs>141</Paragraphs>
  <Slides>11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Engravers MT</vt:lpstr>
      <vt:lpstr>Times New Roman</vt:lpstr>
      <vt:lpstr>Tw Cen MT Condensed</vt:lpstr>
      <vt:lpstr>Verdana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Propuesta de acciones dirigidas al perfeccionamiento de la manipulación de alimentos en el sector no estatal en Cuba   </vt:lpstr>
      <vt:lpstr> Objetivo 1. Perfeccionar la organización de los procesos relacionados con la manipulación de alimentos en el sector no estatal. </vt:lpstr>
      <vt:lpstr>Objetivo 3. Establecer nuevos mecanismos de comunicación para el fortalecimiento de la manipulación de alimentos en el sector no estatal.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Franco</dc:creator>
  <cp:lastModifiedBy>Marlene Jordan</cp:lastModifiedBy>
  <cp:revision>718</cp:revision>
  <dcterms:created xsi:type="dcterms:W3CDTF">2015-04-17T19:34:33Z</dcterms:created>
  <dcterms:modified xsi:type="dcterms:W3CDTF">2021-10-25T17:13:32Z</dcterms:modified>
</cp:coreProperties>
</file>